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Arvo Bold" panose="020B0604020202020204" charset="0"/>
      <p:regular r:id="rId4"/>
    </p:embeddedFont>
    <p:embeddedFont>
      <p:font typeface="Montserrat Bold" panose="020B0604020202020204" charset="0"/>
      <p:regular r:id="rId5"/>
    </p:embeddedFont>
    <p:embeddedFont>
      <p:font typeface="Open Sans Bold Italics"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9" d="100"/>
          <a:sy n="59" d="100"/>
        </p:scale>
        <p:origin x="2004"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0"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TextBox 7">
            <a:extLst>
              <a:ext uri="{FF2B5EF4-FFF2-40B4-BE49-F238E27FC236}">
                <a16:creationId xmlns:a16="http://schemas.microsoft.com/office/drawing/2014/main" id="{FECD0DB1-F1D0-807E-E035-314A6B856763}"/>
              </a:ext>
            </a:extLst>
          </p:cNvPr>
          <p:cNvSpPr txBox="1"/>
          <p:nvPr userDrawn="1">
            <p:extLst>
              <p:ext uri="{1162E1C5-73C7-4A58-AE30-91384D911F3F}">
                <p184:classification xmlns:p184="http://schemas.microsoft.com/office/powerpoint/2018/4/main" val="ftr"/>
              </p:ext>
            </p:extLst>
          </p:nvPr>
        </p:nvSpPr>
        <p:spPr>
          <a:xfrm>
            <a:off x="3526600" y="10462260"/>
            <a:ext cx="534987" cy="167640"/>
          </a:xfrm>
          <a:prstGeom prst="rect">
            <a:avLst/>
          </a:prstGeom>
        </p:spPr>
        <p:txBody>
          <a:bodyPr horzOverflow="overflow" lIns="0" tIns="0" rIns="0" bIns="0">
            <a:spAutoFit/>
          </a:bodyPr>
          <a:lstStyle/>
          <a:p>
            <a:pPr algn="l"/>
            <a:r>
              <a:rPr lang="en-AU" sz="1100">
                <a:solidFill>
                  <a:srgbClr val="000000">
                    <a:alpha val="50000"/>
                  </a:srgbClr>
                </a:solidFill>
                <a:latin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67000" y="3158234"/>
            <a:ext cx="6426000" cy="0"/>
          </a:xfrm>
          <a:prstGeom prst="line">
            <a:avLst/>
          </a:prstGeom>
          <a:ln w="38100" cap="rnd">
            <a:solidFill>
              <a:srgbClr val="F25D23"/>
            </a:solidFill>
            <a:prstDash val="solid"/>
            <a:headEnd type="none" w="sm" len="sm"/>
            <a:tailEnd type="none" w="sm" len="sm"/>
          </a:ln>
        </p:spPr>
        <p:txBody>
          <a:bodyPr/>
          <a:lstStyle/>
          <a:p>
            <a:endParaRPr lang="en-AU" dirty="0"/>
          </a:p>
        </p:txBody>
      </p:sp>
      <p:graphicFrame>
        <p:nvGraphicFramePr>
          <p:cNvPr id="3" name="Table 3"/>
          <p:cNvGraphicFramePr>
            <a:graphicFrameLocks noGrp="1"/>
          </p:cNvGraphicFramePr>
          <p:nvPr>
            <p:extLst>
              <p:ext uri="{D42A27DB-BD31-4B8C-83A1-F6EECF244321}">
                <p14:modId xmlns:p14="http://schemas.microsoft.com/office/powerpoint/2010/main" val="1761526550"/>
              </p:ext>
            </p:extLst>
          </p:nvPr>
        </p:nvGraphicFramePr>
        <p:xfrm>
          <a:off x="565250" y="3338785"/>
          <a:ext cx="6426000" cy="2007144"/>
        </p:xfrm>
        <a:graphic>
          <a:graphicData uri="http://schemas.openxmlformats.org/drawingml/2006/table">
            <a:tbl>
              <a:tblPr/>
              <a:tblGrid>
                <a:gridCol w="6426000">
                  <a:extLst>
                    <a:ext uri="{9D8B030D-6E8A-4147-A177-3AD203B41FA5}">
                      <a16:colId xmlns:a16="http://schemas.microsoft.com/office/drawing/2014/main" val="20000"/>
                    </a:ext>
                  </a:extLst>
                </a:gridCol>
              </a:tblGrid>
              <a:tr h="960526">
                <a:tc>
                  <a:txBody>
                    <a:bodyPr/>
                    <a:lstStyle/>
                    <a:p>
                      <a:pPr algn="l">
                        <a:lnSpc>
                          <a:spcPts val="1959"/>
                        </a:lnSpc>
                        <a:defRPr/>
                      </a:pPr>
                      <a:r>
                        <a:rPr lang="en-US" sz="1399" b="1" dirty="0">
                          <a:solidFill>
                            <a:srgbClr val="FF0000"/>
                          </a:solidFill>
                          <a:latin typeface="Montserrat Bold"/>
                          <a:ea typeface="Montserrat Bold"/>
                          <a:cs typeface="Montserrat Bold"/>
                          <a:sym typeface="Montserrat Bold"/>
                        </a:rPr>
                        <a:t>Our Shared Goal: </a:t>
                      </a:r>
                    </a:p>
                    <a:p>
                      <a:pPr algn="l">
                        <a:lnSpc>
                          <a:spcPts val="1959"/>
                        </a:lnSpc>
                        <a:defRPr/>
                      </a:pPr>
                      <a:r>
                        <a:rPr lang="en-US" sz="1600" b="0" dirty="0">
                          <a:solidFill>
                            <a:schemeClr val="tx2"/>
                          </a:solidFill>
                          <a:latin typeface="+mj-lt"/>
                          <a:sym typeface="Montserrat Bold"/>
                        </a:rPr>
                        <a:t>We want to create a respectful and safe environment where respect for each other is paramount, and inclusivity is at the forefront. </a:t>
                      </a:r>
                      <a:endParaRPr lang="en-US" sz="1600" b="0" dirty="0">
                        <a:solidFill>
                          <a:schemeClr val="tx2"/>
                        </a:solidFill>
                        <a:latin typeface="+mj-lt"/>
                      </a:endParaRP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6450">
                <a:tc>
                  <a:txBody>
                    <a:bodyPr/>
                    <a:lstStyle/>
                    <a:p>
                      <a:pPr algn="l">
                        <a:lnSpc>
                          <a:spcPts val="1959"/>
                        </a:lnSpc>
                        <a:defRPr/>
                      </a:pPr>
                      <a:r>
                        <a:rPr lang="en-US" sz="1399" b="1" dirty="0">
                          <a:solidFill>
                            <a:srgbClr val="FF0000"/>
                          </a:solidFill>
                          <a:latin typeface="Montserrat Bold"/>
                          <a:ea typeface="Montserrat Bold"/>
                          <a:cs typeface="Montserrat Bold"/>
                          <a:sym typeface="Montserrat Bold"/>
                        </a:rPr>
                        <a:t>What a Safe &amp; Strong Community Looks Like:</a:t>
                      </a:r>
                    </a:p>
                    <a:p>
                      <a:pPr algn="l">
                        <a:lnSpc>
                          <a:spcPts val="1959"/>
                        </a:lnSpc>
                        <a:defRPr/>
                      </a:pPr>
                      <a:r>
                        <a:rPr lang="en-US" sz="1600" b="0" dirty="0">
                          <a:solidFill>
                            <a:schemeClr val="tx2"/>
                          </a:solidFill>
                          <a:latin typeface="+mj-lt"/>
                          <a:sym typeface="Montserrat Bold"/>
                        </a:rPr>
                        <a:t>People feel safe, equal and respected. Everyone has a place and feels safe and supported</a:t>
                      </a:r>
                      <a:r>
                        <a:rPr lang="en-US" sz="1600" b="0" dirty="0">
                          <a:solidFill>
                            <a:srgbClr val="000000"/>
                          </a:solidFill>
                          <a:latin typeface="+mj-lt"/>
                          <a:sym typeface="Montserrat Bold"/>
                        </a:rPr>
                        <a:t>.</a:t>
                      </a:r>
                      <a:endParaRPr lang="en-US" sz="1600" b="0" dirty="0">
                        <a:latin typeface="+mj-lt"/>
                      </a:endParaRP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Table 4"/>
          <p:cNvGraphicFramePr>
            <a:graphicFrameLocks noGrp="1"/>
          </p:cNvGraphicFramePr>
          <p:nvPr>
            <p:extLst>
              <p:ext uri="{D42A27DB-BD31-4B8C-83A1-F6EECF244321}">
                <p14:modId xmlns:p14="http://schemas.microsoft.com/office/powerpoint/2010/main" val="810115021"/>
              </p:ext>
            </p:extLst>
          </p:nvPr>
        </p:nvGraphicFramePr>
        <p:xfrm>
          <a:off x="567000" y="8325912"/>
          <a:ext cx="6426000" cy="2015756"/>
        </p:xfrm>
        <a:graphic>
          <a:graphicData uri="http://schemas.openxmlformats.org/drawingml/2006/table">
            <a:tbl>
              <a:tblPr/>
              <a:tblGrid>
                <a:gridCol w="6426000">
                  <a:extLst>
                    <a:ext uri="{9D8B030D-6E8A-4147-A177-3AD203B41FA5}">
                      <a16:colId xmlns:a16="http://schemas.microsoft.com/office/drawing/2014/main" val="20000"/>
                    </a:ext>
                  </a:extLst>
                </a:gridCol>
              </a:tblGrid>
              <a:tr h="2015756">
                <a:tc>
                  <a:txBody>
                    <a:bodyPr/>
                    <a:lstStyle/>
                    <a:p>
                      <a:pPr algn="ctr">
                        <a:lnSpc>
                          <a:spcPts val="1695"/>
                        </a:lnSpc>
                        <a:defRPr/>
                      </a:pPr>
                      <a:r>
                        <a:rPr lang="en-US" sz="1500" b="1" dirty="0">
                          <a:solidFill>
                            <a:srgbClr val="FF0000"/>
                          </a:solidFill>
                          <a:latin typeface="Montserrat Bold"/>
                          <a:ea typeface="Montserrat Bold"/>
                          <a:cs typeface="Montserrat Bold"/>
                          <a:sym typeface="Montserrat Bold"/>
                        </a:rPr>
                        <a:t>Our Commitment</a:t>
                      </a:r>
                      <a:endParaRPr lang="en-US" sz="1100" dirty="0">
                        <a:solidFill>
                          <a:srgbClr val="FF0000"/>
                        </a:solidFill>
                      </a:endParaRPr>
                    </a:p>
                    <a:p>
                      <a:pPr algn="ctr">
                        <a:lnSpc>
                          <a:spcPts val="2100"/>
                        </a:lnSpc>
                      </a:pPr>
                      <a:endParaRPr lang="en-US" sz="1100" dirty="0"/>
                    </a:p>
                    <a:p>
                      <a:pPr algn="ctr">
                        <a:lnSpc>
                          <a:spcPts val="2100"/>
                        </a:lnSpc>
                      </a:pPr>
                      <a:r>
                        <a:rPr lang="en-US" sz="2000" dirty="0">
                          <a:solidFill>
                            <a:schemeClr val="tx2"/>
                          </a:solidFill>
                        </a:rPr>
                        <a:t>The Springvale Lions Baseball Club is committed to raising awareness and starting important conversations with EVERYONE. Not just men, not just women, everyone. We will not accept any incidence of family violence.</a:t>
                      </a:r>
                    </a:p>
                  </a:txBody>
                  <a:tcPr marL="114300" marR="114300" marT="114300" marB="1143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pSp>
        <p:nvGrpSpPr>
          <p:cNvPr id="5" name="Group 5"/>
          <p:cNvGrpSpPr/>
          <p:nvPr/>
        </p:nvGrpSpPr>
        <p:grpSpPr>
          <a:xfrm>
            <a:off x="629699" y="2070286"/>
            <a:ext cx="6363301" cy="907398"/>
            <a:chOff x="0" y="0"/>
            <a:chExt cx="2280463" cy="325191"/>
          </a:xfrm>
          <a:solidFill>
            <a:schemeClr val="tx2"/>
          </a:solidFill>
        </p:grpSpPr>
        <p:sp>
          <p:nvSpPr>
            <p:cNvPr id="6" name="Freeform 6"/>
            <p:cNvSpPr/>
            <p:nvPr/>
          </p:nvSpPr>
          <p:spPr>
            <a:xfrm>
              <a:off x="0" y="0"/>
              <a:ext cx="2280463" cy="325191"/>
            </a:xfrm>
            <a:custGeom>
              <a:avLst/>
              <a:gdLst/>
              <a:ahLst/>
              <a:cxnLst/>
              <a:rect l="l" t="t" r="r" b="b"/>
              <a:pathLst>
                <a:path w="2280463" h="325191">
                  <a:moveTo>
                    <a:pt x="45016" y="0"/>
                  </a:moveTo>
                  <a:lnTo>
                    <a:pt x="2235447" y="0"/>
                  </a:lnTo>
                  <a:cubicBezTo>
                    <a:pt x="2247386" y="0"/>
                    <a:pt x="2258836" y="4743"/>
                    <a:pt x="2267278" y="13185"/>
                  </a:cubicBezTo>
                  <a:cubicBezTo>
                    <a:pt x="2275721" y="21627"/>
                    <a:pt x="2280463" y="33077"/>
                    <a:pt x="2280463" y="45016"/>
                  </a:cubicBezTo>
                  <a:lnTo>
                    <a:pt x="2280463" y="280175"/>
                  </a:lnTo>
                  <a:cubicBezTo>
                    <a:pt x="2280463" y="292114"/>
                    <a:pt x="2275721" y="303564"/>
                    <a:pt x="2267278" y="312006"/>
                  </a:cubicBezTo>
                  <a:cubicBezTo>
                    <a:pt x="2258836" y="320448"/>
                    <a:pt x="2247386" y="325191"/>
                    <a:pt x="2235447" y="325191"/>
                  </a:cubicBezTo>
                  <a:lnTo>
                    <a:pt x="45016" y="325191"/>
                  </a:lnTo>
                  <a:cubicBezTo>
                    <a:pt x="33077" y="325191"/>
                    <a:pt x="21627" y="320448"/>
                    <a:pt x="13185" y="312006"/>
                  </a:cubicBezTo>
                  <a:cubicBezTo>
                    <a:pt x="4743" y="303564"/>
                    <a:pt x="0" y="292114"/>
                    <a:pt x="0" y="280175"/>
                  </a:cubicBezTo>
                  <a:lnTo>
                    <a:pt x="0" y="45016"/>
                  </a:lnTo>
                  <a:cubicBezTo>
                    <a:pt x="0" y="33077"/>
                    <a:pt x="4743" y="21627"/>
                    <a:pt x="13185" y="13185"/>
                  </a:cubicBezTo>
                  <a:cubicBezTo>
                    <a:pt x="21627" y="4743"/>
                    <a:pt x="33077" y="0"/>
                    <a:pt x="45016" y="0"/>
                  </a:cubicBezTo>
                  <a:close/>
                </a:path>
              </a:pathLst>
            </a:custGeom>
            <a:grpFill/>
          </p:spPr>
          <p:txBody>
            <a:bodyPr/>
            <a:lstStyle/>
            <a:p>
              <a:endParaRPr lang="en-AU" dirty="0"/>
            </a:p>
          </p:txBody>
        </p:sp>
        <p:sp>
          <p:nvSpPr>
            <p:cNvPr id="7" name="TextBox 7"/>
            <p:cNvSpPr txBox="1"/>
            <p:nvPr/>
          </p:nvSpPr>
          <p:spPr>
            <a:xfrm>
              <a:off x="0" y="-28575"/>
              <a:ext cx="2280463" cy="353766"/>
            </a:xfrm>
            <a:prstGeom prst="rect">
              <a:avLst/>
            </a:prstGeom>
            <a:grpFill/>
          </p:spPr>
          <p:txBody>
            <a:bodyPr lIns="50800" tIns="50800" rIns="50800" bIns="50800" rtlCol="0" anchor="ctr"/>
            <a:lstStyle/>
            <a:p>
              <a:pPr algn="ctr">
                <a:lnSpc>
                  <a:spcPts val="1960"/>
                </a:lnSpc>
              </a:pPr>
              <a:endParaRPr dirty="0"/>
            </a:p>
          </p:txBody>
        </p:sp>
      </p:grpSp>
      <p:grpSp>
        <p:nvGrpSpPr>
          <p:cNvPr id="8" name="Group 8"/>
          <p:cNvGrpSpPr/>
          <p:nvPr/>
        </p:nvGrpSpPr>
        <p:grpSpPr>
          <a:xfrm>
            <a:off x="567000" y="5443294"/>
            <a:ext cx="6426000" cy="2802115"/>
            <a:chOff x="0" y="0"/>
            <a:chExt cx="2302933" cy="1004215"/>
          </a:xfrm>
        </p:grpSpPr>
        <p:sp>
          <p:nvSpPr>
            <p:cNvPr id="9" name="Freeform 9"/>
            <p:cNvSpPr/>
            <p:nvPr/>
          </p:nvSpPr>
          <p:spPr>
            <a:xfrm>
              <a:off x="0" y="0"/>
              <a:ext cx="2302933" cy="1004215"/>
            </a:xfrm>
            <a:custGeom>
              <a:avLst/>
              <a:gdLst/>
              <a:ahLst/>
              <a:cxnLst/>
              <a:rect l="l" t="t" r="r" b="b"/>
              <a:pathLst>
                <a:path w="2302933" h="1004215">
                  <a:moveTo>
                    <a:pt x="0" y="0"/>
                  </a:moveTo>
                  <a:lnTo>
                    <a:pt x="2302933" y="0"/>
                  </a:lnTo>
                  <a:lnTo>
                    <a:pt x="2302933" y="1004215"/>
                  </a:lnTo>
                  <a:lnTo>
                    <a:pt x="0" y="1004215"/>
                  </a:lnTo>
                  <a:close/>
                </a:path>
              </a:pathLst>
            </a:custGeom>
            <a:solidFill>
              <a:srgbClr val="FFFFFF"/>
            </a:solidFill>
            <a:ln w="19050" cap="sq">
              <a:solidFill>
                <a:srgbClr val="000000"/>
              </a:solidFill>
              <a:prstDash val="solid"/>
              <a:miter/>
            </a:ln>
          </p:spPr>
          <p:txBody>
            <a:bodyPr/>
            <a:lstStyle/>
            <a:p>
              <a:endParaRPr lang="en-AU" dirty="0"/>
            </a:p>
          </p:txBody>
        </p:sp>
        <p:sp>
          <p:nvSpPr>
            <p:cNvPr id="10" name="TextBox 10"/>
            <p:cNvSpPr txBox="1"/>
            <p:nvPr/>
          </p:nvSpPr>
          <p:spPr>
            <a:xfrm>
              <a:off x="0" y="-28575"/>
              <a:ext cx="2302933" cy="1032790"/>
            </a:xfrm>
            <a:prstGeom prst="rect">
              <a:avLst/>
            </a:prstGeom>
          </p:spPr>
          <p:txBody>
            <a:bodyPr lIns="50800" tIns="50800" rIns="50800" bIns="50800" rtlCol="0" anchor="ctr"/>
            <a:lstStyle/>
            <a:p>
              <a:pPr algn="ctr">
                <a:lnSpc>
                  <a:spcPts val="1960"/>
                </a:lnSpc>
              </a:pPr>
              <a:endParaRPr lang="en-US" sz="1400" b="1" i="1" dirty="0">
                <a:solidFill>
                  <a:srgbClr val="000000"/>
                </a:solidFill>
                <a:latin typeface="Open Sans Bold Italics"/>
                <a:ea typeface="Open Sans Bold Italics"/>
                <a:cs typeface="Open Sans Bold Italics"/>
                <a:sym typeface="Open Sans Bold Italics"/>
              </a:endParaRPr>
            </a:p>
          </p:txBody>
        </p:sp>
      </p:grpSp>
      <p:sp>
        <p:nvSpPr>
          <p:cNvPr id="11" name="TextBox 11"/>
          <p:cNvSpPr txBox="1"/>
          <p:nvPr/>
        </p:nvSpPr>
        <p:spPr>
          <a:xfrm>
            <a:off x="446060" y="382245"/>
            <a:ext cx="6667880" cy="1526541"/>
          </a:xfrm>
          <a:prstGeom prst="rect">
            <a:avLst/>
          </a:prstGeom>
        </p:spPr>
        <p:txBody>
          <a:bodyPr lIns="0" tIns="0" rIns="0" bIns="0" rtlCol="0" anchor="t">
            <a:spAutoFit/>
          </a:bodyPr>
          <a:lstStyle/>
          <a:p>
            <a:pPr algn="ctr">
              <a:lnSpc>
                <a:spcPts val="6159"/>
              </a:lnSpc>
              <a:spcBef>
                <a:spcPct val="0"/>
              </a:spcBef>
            </a:pPr>
            <a:r>
              <a:rPr lang="en-US" sz="4399" b="1" dirty="0">
                <a:ln w="38100">
                  <a:solidFill>
                    <a:schemeClr val="tx2"/>
                  </a:solidFill>
                </a:ln>
                <a:solidFill>
                  <a:srgbClr val="FF0000"/>
                </a:solidFill>
                <a:latin typeface="Montserrat Bold"/>
                <a:ea typeface="Montserrat Bold"/>
                <a:cs typeface="Montserrat Bold"/>
                <a:sym typeface="Montserrat Bold"/>
              </a:rPr>
              <a:t>DOMESTIC VIOLENCE ACTION PLAN</a:t>
            </a:r>
          </a:p>
        </p:txBody>
      </p:sp>
      <p:sp>
        <p:nvSpPr>
          <p:cNvPr id="12" name="TextBox 12"/>
          <p:cNvSpPr txBox="1"/>
          <p:nvPr/>
        </p:nvSpPr>
        <p:spPr>
          <a:xfrm>
            <a:off x="1547407" y="2247087"/>
            <a:ext cx="4461683" cy="615553"/>
          </a:xfrm>
          <a:prstGeom prst="rect">
            <a:avLst/>
          </a:prstGeom>
        </p:spPr>
        <p:txBody>
          <a:bodyPr wrap="square" lIns="0" tIns="0" rIns="0" bIns="0" rtlCol="0" anchor="t">
            <a:spAutoFit/>
          </a:bodyPr>
          <a:lstStyle/>
          <a:p>
            <a:pPr algn="ctr">
              <a:lnSpc>
                <a:spcPts val="2373"/>
              </a:lnSpc>
            </a:pPr>
            <a:r>
              <a:rPr lang="en-US" sz="2100" b="1" dirty="0">
                <a:solidFill>
                  <a:srgbClr val="FFFFFF"/>
                </a:solidFill>
                <a:latin typeface="Arvo Bold"/>
                <a:ea typeface="Arvo Bold"/>
                <a:cs typeface="Arvo Bold"/>
                <a:sym typeface="Arvo Bold"/>
              </a:rPr>
              <a:t>Springvale Lions Baseball Club</a:t>
            </a:r>
          </a:p>
          <a:p>
            <a:pPr algn="ctr">
              <a:lnSpc>
                <a:spcPts val="2373"/>
              </a:lnSpc>
            </a:pPr>
            <a:r>
              <a:rPr lang="en-US" sz="2100" b="1" dirty="0">
                <a:solidFill>
                  <a:srgbClr val="FFFFFF"/>
                </a:solidFill>
                <a:latin typeface="Arvo Bold"/>
                <a:ea typeface="Arvo Bold"/>
                <a:cs typeface="Arvo Bold"/>
                <a:sym typeface="Arvo Bold"/>
              </a:rPr>
              <a:t>2025/2026 </a:t>
            </a:r>
          </a:p>
        </p:txBody>
      </p:sp>
      <p:pic>
        <p:nvPicPr>
          <p:cNvPr id="14" name="Picture 13" descr="A cartoon mascot with a bandaged arm&#10;&#10;AI-generated content may be incorrect.">
            <a:extLst>
              <a:ext uri="{FF2B5EF4-FFF2-40B4-BE49-F238E27FC236}">
                <a16:creationId xmlns:a16="http://schemas.microsoft.com/office/drawing/2014/main" id="{3C6B9FCF-8F67-3A05-FF53-97B20C37B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425" y="5651500"/>
            <a:ext cx="4975225" cy="24192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299914544"/>
              </p:ext>
            </p:extLst>
          </p:nvPr>
        </p:nvGraphicFramePr>
        <p:xfrm>
          <a:off x="237376" y="251982"/>
          <a:ext cx="6969873" cy="8054520"/>
        </p:xfrm>
        <a:graphic>
          <a:graphicData uri="http://schemas.openxmlformats.org/drawingml/2006/table">
            <a:tbl>
              <a:tblPr/>
              <a:tblGrid>
                <a:gridCol w="2323291">
                  <a:extLst>
                    <a:ext uri="{9D8B030D-6E8A-4147-A177-3AD203B41FA5}">
                      <a16:colId xmlns:a16="http://schemas.microsoft.com/office/drawing/2014/main" val="20000"/>
                    </a:ext>
                  </a:extLst>
                </a:gridCol>
                <a:gridCol w="2323291">
                  <a:extLst>
                    <a:ext uri="{9D8B030D-6E8A-4147-A177-3AD203B41FA5}">
                      <a16:colId xmlns:a16="http://schemas.microsoft.com/office/drawing/2014/main" val="20001"/>
                    </a:ext>
                  </a:extLst>
                </a:gridCol>
                <a:gridCol w="2323291">
                  <a:extLst>
                    <a:ext uri="{9D8B030D-6E8A-4147-A177-3AD203B41FA5}">
                      <a16:colId xmlns:a16="http://schemas.microsoft.com/office/drawing/2014/main" val="20002"/>
                    </a:ext>
                  </a:extLst>
                </a:gridCol>
              </a:tblGrid>
              <a:tr h="1342420">
                <a:tc>
                  <a:txBody>
                    <a:bodyPr/>
                    <a:lstStyle/>
                    <a:p>
                      <a:pPr algn="ctr">
                        <a:lnSpc>
                          <a:spcPts val="1484"/>
                        </a:lnSpc>
                        <a:defRPr/>
                      </a:pPr>
                      <a:r>
                        <a:rPr lang="en-US" sz="1600" b="1" dirty="0">
                          <a:solidFill>
                            <a:srgbClr val="FFFFFF"/>
                          </a:solidFill>
                          <a:latin typeface="Montserrat Bold"/>
                          <a:ea typeface="Montserrat Bold"/>
                          <a:cs typeface="Montserrat Bold"/>
                          <a:sym typeface="Montserrat Bold"/>
                        </a:rPr>
                        <a:t>Action</a:t>
                      </a:r>
                      <a:endParaRPr lang="en-US" sz="1600" dirty="0"/>
                    </a:p>
                  </a:txBody>
                  <a:tcPr marL="57144" marR="57144" marT="57144" marB="5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lnSpc>
                          <a:spcPts val="1484"/>
                        </a:lnSpc>
                        <a:defRPr/>
                      </a:pPr>
                      <a:r>
                        <a:rPr lang="en-US" sz="1600" b="1" dirty="0">
                          <a:solidFill>
                            <a:srgbClr val="FFFFFF"/>
                          </a:solidFill>
                          <a:latin typeface="Montserrat Bold"/>
                          <a:ea typeface="Montserrat Bold"/>
                          <a:cs typeface="Montserrat Bold"/>
                          <a:sym typeface="Montserrat Bold"/>
                        </a:rPr>
                        <a:t>Outcome</a:t>
                      </a:r>
                      <a:endParaRPr lang="en-US" sz="1600" dirty="0"/>
                    </a:p>
                  </a:txBody>
                  <a:tcPr marL="57144" marR="57144" marT="57144" marB="5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lnSpc>
                          <a:spcPts val="1484"/>
                        </a:lnSpc>
                        <a:defRPr/>
                      </a:pPr>
                      <a:r>
                        <a:rPr lang="en-US" sz="1600" b="1" dirty="0">
                          <a:solidFill>
                            <a:srgbClr val="FFFFFF"/>
                          </a:solidFill>
                          <a:latin typeface="Montserrat Bold"/>
                          <a:ea typeface="Montserrat Bold"/>
                          <a:cs typeface="Montserrat Bold"/>
                          <a:sym typeface="Montserrat Bold"/>
                        </a:rPr>
                        <a:t>Time-Frame</a:t>
                      </a:r>
                      <a:endParaRPr lang="en-US" sz="1600" dirty="0"/>
                    </a:p>
                  </a:txBody>
                  <a:tcPr marL="57144" marR="57144" marT="57144" marB="57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1342420">
                <a:tc>
                  <a:txBody>
                    <a:bodyPr/>
                    <a:lstStyle/>
                    <a:p>
                      <a:pPr algn="l">
                        <a:lnSpc>
                          <a:spcPts val="1259"/>
                        </a:lnSpc>
                        <a:defRPr/>
                      </a:pPr>
                      <a:r>
                        <a:rPr lang="en-US" sz="1050" b="1" dirty="0">
                          <a:solidFill>
                            <a:srgbClr val="000000"/>
                          </a:solidFill>
                          <a:latin typeface="Montserrat Bold"/>
                          <a:ea typeface="Montserrat Bold"/>
                          <a:cs typeface="Montserrat Bold"/>
                          <a:sym typeface="Montserrat Bold"/>
                        </a:rPr>
                        <a:t>1. Creating a link to NO MORE and relevant educational resources via our club website.</a:t>
                      </a:r>
                      <a:endParaRPr lang="en-US" sz="1050" b="1" dirty="0"/>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Expand knowledge and resources for members and their families</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September 2025 and ongoing</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42420">
                <a:tc>
                  <a:txBody>
                    <a:bodyPr/>
                    <a:lstStyle/>
                    <a:p>
                      <a:pPr algn="l">
                        <a:lnSpc>
                          <a:spcPts val="1259"/>
                        </a:lnSpc>
                        <a:defRPr/>
                      </a:pPr>
                      <a:r>
                        <a:rPr lang="en-US" sz="1050" b="1" dirty="0">
                          <a:solidFill>
                            <a:srgbClr val="000000"/>
                          </a:solidFill>
                          <a:latin typeface="Montserrat Bold"/>
                          <a:ea typeface="Montserrat Bold"/>
                          <a:cs typeface="Montserrat Bold"/>
                          <a:sym typeface="Montserrat Bold"/>
                        </a:rPr>
                        <a:t>2. Sharing printed NO MORE and other DFV resources and posting around the clubrooms and in high-traffic areas to raise awareness with both our own members and the opposition clubs each week.</a:t>
                      </a:r>
                      <a:endParaRPr lang="en-US" sz="1050" dirty="0"/>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Raise awareness through printed assets to spread the word</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September 2025 and ongoing</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42420">
                <a:tc>
                  <a:txBody>
                    <a:bodyPr/>
                    <a:lstStyle/>
                    <a:p>
                      <a:pPr algn="l">
                        <a:lnSpc>
                          <a:spcPts val="1259"/>
                        </a:lnSpc>
                        <a:defRPr/>
                      </a:pPr>
                      <a:r>
                        <a:rPr lang="en-US" sz="1050" b="1" dirty="0">
                          <a:solidFill>
                            <a:srgbClr val="000000"/>
                          </a:solidFill>
                          <a:latin typeface="Montserrat Bold"/>
                          <a:ea typeface="Montserrat Bold"/>
                          <a:cs typeface="Montserrat Bold"/>
                          <a:sym typeface="Montserrat Bold"/>
                        </a:rPr>
                        <a:t>3. Men’s program to wear NO MORE patches on uniforms throughout the season to create discussion, encourage open conversation and spread the word.</a:t>
                      </a:r>
                      <a:endParaRPr lang="en-US" sz="1050" dirty="0"/>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Create conversation and expand reach for NO MORE campaign overall</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Full 2025/26 summer baseball season (October through March)</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42420">
                <a:tc>
                  <a:txBody>
                    <a:bodyPr/>
                    <a:lstStyle/>
                    <a:p>
                      <a:pPr algn="l">
                        <a:lnSpc>
                          <a:spcPts val="1259"/>
                        </a:lnSpc>
                        <a:defRPr/>
                      </a:pPr>
                      <a:r>
                        <a:rPr lang="en-US" sz="1050" b="1" dirty="0">
                          <a:solidFill>
                            <a:srgbClr val="000000"/>
                          </a:solidFill>
                          <a:latin typeface="Montserrat Bold"/>
                          <a:ea typeface="Montserrat Bold"/>
                          <a:cs typeface="Montserrat Bold"/>
                          <a:sym typeface="Montserrat Bold"/>
                        </a:rPr>
                        <a:t>4. Creating a NO MORE themed club video to share via social media in order to help use our sport and members to share their thoughts, spread the word and reach a larger audience.</a:t>
                      </a:r>
                      <a:endParaRPr lang="en-US" sz="1050" dirty="0"/>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Help inspire not only our members but others, including men and women, plus help our younger members learn more about this important campaign</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September 2025 and ongoing</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342420">
                <a:tc>
                  <a:txBody>
                    <a:bodyPr/>
                    <a:lstStyle/>
                    <a:p>
                      <a:pPr algn="l">
                        <a:lnSpc>
                          <a:spcPts val="1259"/>
                        </a:lnSpc>
                        <a:defRPr/>
                      </a:pPr>
                      <a:r>
                        <a:rPr lang="en-US" sz="1050" b="1" dirty="0">
                          <a:solidFill>
                            <a:srgbClr val="000000"/>
                          </a:solidFill>
                          <a:latin typeface="Montserrat Bold"/>
                          <a:ea typeface="Montserrat Bold"/>
                          <a:cs typeface="Montserrat Bold"/>
                          <a:sym typeface="Montserrat Bold"/>
                        </a:rPr>
                        <a:t>5. Share social media posts/posters during the season (Facebook and Instagram)</a:t>
                      </a:r>
                      <a:endParaRPr lang="en-US" sz="1050" dirty="0"/>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Spread awareness</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42"/>
                        </a:lnSpc>
                        <a:defRPr/>
                      </a:pPr>
                      <a:r>
                        <a:rPr lang="en-US" sz="1200" dirty="0"/>
                        <a:t>September 2025 and ongoing</a:t>
                      </a:r>
                    </a:p>
                  </a:txBody>
                  <a:tcPr marL="57144" marR="57144" marT="57144" marB="57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reeform 3"/>
          <p:cNvSpPr/>
          <p:nvPr/>
        </p:nvSpPr>
        <p:spPr>
          <a:xfrm>
            <a:off x="904964" y="8692249"/>
            <a:ext cx="1468945" cy="1468945"/>
          </a:xfrm>
          <a:custGeom>
            <a:avLst/>
            <a:gdLst/>
            <a:ahLst/>
            <a:cxnLst/>
            <a:rect l="l" t="t" r="r" b="b"/>
            <a:pathLst>
              <a:path w="1468945" h="1468945">
                <a:moveTo>
                  <a:pt x="0" y="0"/>
                </a:moveTo>
                <a:lnTo>
                  <a:pt x="1468946" y="0"/>
                </a:lnTo>
                <a:lnTo>
                  <a:pt x="1468946" y="1468945"/>
                </a:lnTo>
                <a:lnTo>
                  <a:pt x="0" y="1468945"/>
                </a:lnTo>
                <a:lnTo>
                  <a:pt x="0" y="0"/>
                </a:lnTo>
                <a:close/>
              </a:path>
            </a:pathLst>
          </a:custGeom>
          <a:blipFill>
            <a:blip r:embed="rId2"/>
            <a:stretch>
              <a:fillRect/>
            </a:stretch>
          </a:blipFill>
        </p:spPr>
        <p:txBody>
          <a:bodyPr/>
          <a:lstStyle/>
          <a:p>
            <a:endParaRPr lang="en-AU" dirty="0"/>
          </a:p>
        </p:txBody>
      </p:sp>
      <p:sp>
        <p:nvSpPr>
          <p:cNvPr id="4" name="Freeform 4"/>
          <p:cNvSpPr/>
          <p:nvPr/>
        </p:nvSpPr>
        <p:spPr>
          <a:xfrm>
            <a:off x="4850608" y="8581046"/>
            <a:ext cx="1804427" cy="1627832"/>
          </a:xfrm>
          <a:custGeom>
            <a:avLst/>
            <a:gdLst/>
            <a:ahLst/>
            <a:cxnLst/>
            <a:rect l="l" t="t" r="r" b="b"/>
            <a:pathLst>
              <a:path w="1804427" h="1627832">
                <a:moveTo>
                  <a:pt x="0" y="0"/>
                </a:moveTo>
                <a:lnTo>
                  <a:pt x="1804428" y="0"/>
                </a:lnTo>
                <a:lnTo>
                  <a:pt x="1804428" y="1627832"/>
                </a:lnTo>
                <a:lnTo>
                  <a:pt x="0" y="1627832"/>
                </a:lnTo>
                <a:lnTo>
                  <a:pt x="0" y="0"/>
                </a:lnTo>
                <a:close/>
              </a:path>
            </a:pathLst>
          </a:custGeom>
          <a:blipFill>
            <a:blip r:embed="rId3"/>
            <a:stretch>
              <a:fillRect l="-6880"/>
            </a:stretch>
          </a:blipFill>
        </p:spPr>
        <p:txBody>
          <a:bodyPr/>
          <a:lstStyle/>
          <a:p>
            <a:endParaRPr lang="en-AU" dirty="0"/>
          </a:p>
        </p:txBody>
      </p:sp>
      <p:pic>
        <p:nvPicPr>
          <p:cNvPr id="5" name="Picture 5"/>
          <p:cNvPicPr>
            <a:picLocks noChangeAspect="1"/>
          </p:cNvPicPr>
          <p:nvPr/>
        </p:nvPicPr>
        <p:blipFill>
          <a:blip r:embed="rId4"/>
          <a:stretch>
            <a:fillRect/>
          </a:stretch>
        </p:blipFill>
        <p:spPr>
          <a:xfrm>
            <a:off x="3974852" y="9014781"/>
            <a:ext cx="823880" cy="823880"/>
          </a:xfrm>
          <a:prstGeom prst="rect">
            <a:avLst/>
          </a:prstGeom>
        </p:spPr>
      </p:pic>
      <p:grpSp>
        <p:nvGrpSpPr>
          <p:cNvPr id="6" name="Group 6"/>
          <p:cNvGrpSpPr/>
          <p:nvPr/>
        </p:nvGrpSpPr>
        <p:grpSpPr>
          <a:xfrm>
            <a:off x="2936464" y="8926895"/>
            <a:ext cx="1031929" cy="1068825"/>
            <a:chOff x="0" y="0"/>
            <a:chExt cx="1375905" cy="1425100"/>
          </a:xfrm>
        </p:grpSpPr>
        <p:sp>
          <p:nvSpPr>
            <p:cNvPr id="7" name="Freeform 7"/>
            <p:cNvSpPr/>
            <p:nvPr/>
          </p:nvSpPr>
          <p:spPr>
            <a:xfrm>
              <a:off x="0" y="0"/>
              <a:ext cx="1032553" cy="1107157"/>
            </a:xfrm>
            <a:custGeom>
              <a:avLst/>
              <a:gdLst/>
              <a:ahLst/>
              <a:cxnLst/>
              <a:rect l="l" t="t" r="r" b="b"/>
              <a:pathLst>
                <a:path w="1032553" h="1107157">
                  <a:moveTo>
                    <a:pt x="0" y="0"/>
                  </a:moveTo>
                  <a:lnTo>
                    <a:pt x="1032553" y="0"/>
                  </a:lnTo>
                  <a:lnTo>
                    <a:pt x="1032553" y="1107157"/>
                  </a:lnTo>
                  <a:lnTo>
                    <a:pt x="0" y="1107157"/>
                  </a:lnTo>
                  <a:lnTo>
                    <a:pt x="0" y="0"/>
                  </a:lnTo>
                  <a:close/>
                </a:path>
              </a:pathLst>
            </a:custGeom>
            <a:blipFill>
              <a:blip r:embed="rId5"/>
              <a:stretch>
                <a:fillRect/>
              </a:stretch>
            </a:blipFill>
          </p:spPr>
          <p:txBody>
            <a:bodyPr/>
            <a:lstStyle/>
            <a:p>
              <a:endParaRPr lang="en-AU" dirty="0"/>
            </a:p>
          </p:txBody>
        </p:sp>
        <p:sp>
          <p:nvSpPr>
            <p:cNvPr id="8" name="Freeform 8"/>
            <p:cNvSpPr/>
            <p:nvPr/>
          </p:nvSpPr>
          <p:spPr>
            <a:xfrm>
              <a:off x="0" y="514028"/>
              <a:ext cx="587396" cy="911072"/>
            </a:xfrm>
            <a:custGeom>
              <a:avLst/>
              <a:gdLst/>
              <a:ahLst/>
              <a:cxnLst/>
              <a:rect l="l" t="t" r="r" b="b"/>
              <a:pathLst>
                <a:path w="587396" h="911072">
                  <a:moveTo>
                    <a:pt x="0" y="0"/>
                  </a:moveTo>
                  <a:lnTo>
                    <a:pt x="587396" y="0"/>
                  </a:lnTo>
                  <a:lnTo>
                    <a:pt x="587396" y="911072"/>
                  </a:lnTo>
                  <a:lnTo>
                    <a:pt x="0" y="911072"/>
                  </a:lnTo>
                  <a:lnTo>
                    <a:pt x="0" y="0"/>
                  </a:lnTo>
                  <a:close/>
                </a:path>
              </a:pathLst>
            </a:custGeom>
            <a:blipFill>
              <a:blip r:embed="rId6"/>
              <a:stretch>
                <a:fillRect b="-4404"/>
              </a:stretch>
            </a:blipFill>
          </p:spPr>
          <p:txBody>
            <a:bodyPr/>
            <a:lstStyle/>
            <a:p>
              <a:endParaRPr lang="en-AU" dirty="0"/>
            </a:p>
          </p:txBody>
        </p:sp>
        <p:sp>
          <p:nvSpPr>
            <p:cNvPr id="9" name="Freeform 9"/>
            <p:cNvSpPr/>
            <p:nvPr/>
          </p:nvSpPr>
          <p:spPr>
            <a:xfrm>
              <a:off x="689758" y="0"/>
              <a:ext cx="685591" cy="1425100"/>
            </a:xfrm>
            <a:custGeom>
              <a:avLst/>
              <a:gdLst/>
              <a:ahLst/>
              <a:cxnLst/>
              <a:rect l="l" t="t" r="r" b="b"/>
              <a:pathLst>
                <a:path w="685591" h="1425100">
                  <a:moveTo>
                    <a:pt x="0" y="0"/>
                  </a:moveTo>
                  <a:lnTo>
                    <a:pt x="685591" y="0"/>
                  </a:lnTo>
                  <a:lnTo>
                    <a:pt x="685591" y="1425100"/>
                  </a:lnTo>
                  <a:lnTo>
                    <a:pt x="0" y="1425100"/>
                  </a:lnTo>
                  <a:lnTo>
                    <a:pt x="0" y="0"/>
                  </a:lnTo>
                  <a:close/>
                </a:path>
              </a:pathLst>
            </a:custGeom>
            <a:blipFill>
              <a:blip r:embed="rId7"/>
              <a:stretch>
                <a:fillRect b="-8800"/>
              </a:stretch>
            </a:blipFill>
          </p:spPr>
          <p:txBody>
            <a:bodyPr/>
            <a:lstStyle/>
            <a:p>
              <a:endParaRPr lang="en-AU" dirty="0"/>
            </a:p>
          </p:txBody>
        </p:sp>
        <p:sp>
          <p:nvSpPr>
            <p:cNvPr id="10" name="Freeform 10"/>
            <p:cNvSpPr/>
            <p:nvPr/>
          </p:nvSpPr>
          <p:spPr>
            <a:xfrm>
              <a:off x="425659" y="348154"/>
              <a:ext cx="950246" cy="1076946"/>
            </a:xfrm>
            <a:custGeom>
              <a:avLst/>
              <a:gdLst/>
              <a:ahLst/>
              <a:cxnLst/>
              <a:rect l="l" t="t" r="r" b="b"/>
              <a:pathLst>
                <a:path w="950246" h="1076946">
                  <a:moveTo>
                    <a:pt x="0" y="0"/>
                  </a:moveTo>
                  <a:lnTo>
                    <a:pt x="950246" y="0"/>
                  </a:lnTo>
                  <a:lnTo>
                    <a:pt x="950246" y="1076946"/>
                  </a:lnTo>
                  <a:lnTo>
                    <a:pt x="0" y="1076946"/>
                  </a:lnTo>
                  <a:lnTo>
                    <a:pt x="0" y="0"/>
                  </a:lnTo>
                  <a:close/>
                </a:path>
              </a:pathLst>
            </a:custGeom>
            <a:blipFill>
              <a:blip r:embed="rId8"/>
              <a:stretch>
                <a:fillRect/>
              </a:stretch>
            </a:blipFill>
          </p:spPr>
          <p:txBody>
            <a:bodyPr/>
            <a:lstStyle/>
            <a:p>
              <a:endParaRPr lang="en-AU" dirty="0"/>
            </a:p>
          </p:txBody>
        </p:sp>
      </p:grpSp>
      <p:sp>
        <p:nvSpPr>
          <p:cNvPr id="11" name="TextBox 11"/>
          <p:cNvSpPr txBox="1"/>
          <p:nvPr/>
        </p:nvSpPr>
        <p:spPr>
          <a:xfrm>
            <a:off x="2201869" y="9147253"/>
            <a:ext cx="717461" cy="530362"/>
          </a:xfrm>
          <a:prstGeom prst="rect">
            <a:avLst/>
          </a:prstGeom>
        </p:spPr>
        <p:txBody>
          <a:bodyPr lIns="0" tIns="0" rIns="0" bIns="0" rtlCol="0" anchor="t">
            <a:spAutoFit/>
          </a:bodyPr>
          <a:lstStyle/>
          <a:p>
            <a:pPr algn="just">
              <a:lnSpc>
                <a:spcPts val="1417"/>
              </a:lnSpc>
            </a:pPr>
            <a:r>
              <a:rPr lang="en-US" sz="1012" b="1" dirty="0">
                <a:solidFill>
                  <a:srgbClr val="F25D23"/>
                </a:solidFill>
                <a:latin typeface="Arvo Bold"/>
                <a:ea typeface="Arvo Bold"/>
                <a:cs typeface="Arvo Bold"/>
                <a:sym typeface="Arvo Bold"/>
              </a:rPr>
              <a:t>90</a:t>
            </a:r>
            <a:r>
              <a:rPr lang="en-US" sz="1012" b="1" dirty="0">
                <a:solidFill>
                  <a:srgbClr val="4B2E83"/>
                </a:solidFill>
                <a:latin typeface="Arvo Bold"/>
                <a:ea typeface="Arvo Bold"/>
                <a:cs typeface="Arvo Bold"/>
                <a:sym typeface="Arvo Bold"/>
              </a:rPr>
              <a:t> </a:t>
            </a:r>
            <a:r>
              <a:rPr lang="en-US" sz="1012" b="1" dirty="0">
                <a:solidFill>
                  <a:srgbClr val="4E2A7D"/>
                </a:solidFill>
                <a:latin typeface="Arvo Bold"/>
                <a:ea typeface="Arvo Bold"/>
                <a:cs typeface="Arvo Bold"/>
                <a:sym typeface="Arvo Bold"/>
              </a:rPr>
              <a:t>LIVES</a:t>
            </a:r>
            <a:r>
              <a:rPr lang="en-US" sz="1012" b="1" dirty="0">
                <a:solidFill>
                  <a:srgbClr val="F25D23"/>
                </a:solidFill>
                <a:latin typeface="Arvo Bold"/>
                <a:ea typeface="Arvo Bold"/>
                <a:cs typeface="Arvo Bold"/>
                <a:sym typeface="Arvo Bold"/>
              </a:rPr>
              <a:t>. </a:t>
            </a:r>
          </a:p>
          <a:p>
            <a:pPr algn="just">
              <a:lnSpc>
                <a:spcPts val="1417"/>
              </a:lnSpc>
            </a:pPr>
            <a:r>
              <a:rPr lang="en-US" sz="1012" b="1" dirty="0">
                <a:solidFill>
                  <a:srgbClr val="F25D23"/>
                </a:solidFill>
                <a:latin typeface="Arvo Bold"/>
                <a:ea typeface="Arvo Bold"/>
                <a:cs typeface="Arvo Bold"/>
                <a:sym typeface="Arvo Bold"/>
              </a:rPr>
              <a:t>90 </a:t>
            </a:r>
            <a:r>
              <a:rPr lang="en-US" sz="1012" b="1" dirty="0">
                <a:solidFill>
                  <a:srgbClr val="4E2A7D"/>
                </a:solidFill>
                <a:latin typeface="Arvo Bold"/>
                <a:ea typeface="Arvo Bold"/>
                <a:cs typeface="Arvo Bold"/>
                <a:sym typeface="Arvo Bold"/>
              </a:rPr>
              <a:t>DAYS</a:t>
            </a:r>
            <a:r>
              <a:rPr lang="en-US" sz="1012" b="1" dirty="0">
                <a:solidFill>
                  <a:srgbClr val="F25D23"/>
                </a:solidFill>
                <a:latin typeface="Arvo Bold"/>
                <a:ea typeface="Arvo Bold"/>
                <a:cs typeface="Arvo Bold"/>
                <a:sym typeface="Arvo Bold"/>
              </a:rPr>
              <a:t>.</a:t>
            </a:r>
            <a:r>
              <a:rPr lang="en-US" sz="1012" b="1" dirty="0">
                <a:solidFill>
                  <a:srgbClr val="4B2E83"/>
                </a:solidFill>
                <a:latin typeface="Arvo Bold"/>
                <a:ea typeface="Arvo Bold"/>
                <a:cs typeface="Arvo Bold"/>
                <a:sym typeface="Arvo Bold"/>
              </a:rPr>
              <a:t> </a:t>
            </a:r>
          </a:p>
          <a:p>
            <a:pPr algn="just">
              <a:lnSpc>
                <a:spcPts val="1417"/>
              </a:lnSpc>
            </a:pPr>
            <a:r>
              <a:rPr lang="en-US" sz="1012" b="1" dirty="0">
                <a:solidFill>
                  <a:srgbClr val="F25D23"/>
                </a:solidFill>
                <a:latin typeface="Arvo Bold"/>
                <a:ea typeface="Arvo Bold"/>
                <a:cs typeface="Arvo Bold"/>
                <a:sym typeface="Arvo Bold"/>
              </a:rPr>
              <a:t>90</a:t>
            </a:r>
            <a:r>
              <a:rPr lang="en-US" sz="1012" b="1" dirty="0">
                <a:solidFill>
                  <a:srgbClr val="4B2E83"/>
                </a:solidFill>
                <a:latin typeface="Arvo Bold"/>
                <a:ea typeface="Arvo Bold"/>
                <a:cs typeface="Arvo Bold"/>
                <a:sym typeface="Arvo Bold"/>
              </a:rPr>
              <a:t> </a:t>
            </a:r>
            <a:r>
              <a:rPr lang="en-US" sz="1012" b="1" dirty="0">
                <a:solidFill>
                  <a:srgbClr val="4E2A7D"/>
                </a:solidFill>
                <a:latin typeface="Arvo Bold"/>
                <a:ea typeface="Arvo Bold"/>
                <a:cs typeface="Arvo Bold"/>
                <a:sym typeface="Arvo Bold"/>
              </a:rPr>
              <a:t>PLANS</a:t>
            </a:r>
            <a:r>
              <a:rPr lang="en-US" sz="1012" b="1" dirty="0">
                <a:solidFill>
                  <a:srgbClr val="F25D23"/>
                </a:solidFill>
                <a:latin typeface="Arvo Bold"/>
                <a:ea typeface="Arvo Bold"/>
                <a:cs typeface="Arvo Bold"/>
                <a:sym typeface="Arvo Bold"/>
              </a:rPr>
              <a:t>.</a:t>
            </a:r>
          </a:p>
        </p:txBody>
      </p:sp>
      <p:sp>
        <p:nvSpPr>
          <p:cNvPr id="12" name="TextBox 12"/>
          <p:cNvSpPr txBox="1"/>
          <p:nvPr/>
        </p:nvSpPr>
        <p:spPr>
          <a:xfrm>
            <a:off x="2132643" y="8692174"/>
            <a:ext cx="2597433" cy="234720"/>
          </a:xfrm>
          <a:prstGeom prst="rect">
            <a:avLst/>
          </a:prstGeom>
        </p:spPr>
        <p:txBody>
          <a:bodyPr lIns="0" tIns="0" rIns="0" bIns="0" rtlCol="0" anchor="t">
            <a:spAutoFit/>
          </a:bodyPr>
          <a:lstStyle/>
          <a:p>
            <a:pPr algn="l">
              <a:lnSpc>
                <a:spcPts val="1910"/>
              </a:lnSpc>
            </a:pPr>
            <a:r>
              <a:rPr lang="en-US" sz="1364" b="1" spc="106" dirty="0">
                <a:solidFill>
                  <a:srgbClr val="F25D23"/>
                </a:solidFill>
                <a:latin typeface="Arvo Bold"/>
                <a:ea typeface="Arvo Bold"/>
                <a:cs typeface="Arvo Bold"/>
                <a:sym typeface="Arvo Bold"/>
              </a:rPr>
              <a:t>TAKE THE STAND TODAY</a:t>
            </a:r>
          </a:p>
        </p:txBody>
      </p:sp>
      <p:sp>
        <p:nvSpPr>
          <p:cNvPr id="13" name="TextBox 13"/>
          <p:cNvSpPr txBox="1"/>
          <p:nvPr/>
        </p:nvSpPr>
        <p:spPr>
          <a:xfrm>
            <a:off x="2462127" y="9999313"/>
            <a:ext cx="1980603" cy="159428"/>
          </a:xfrm>
          <a:prstGeom prst="rect">
            <a:avLst/>
          </a:prstGeom>
        </p:spPr>
        <p:txBody>
          <a:bodyPr lIns="0" tIns="0" rIns="0" bIns="0" rtlCol="0" anchor="t">
            <a:spAutoFit/>
          </a:bodyPr>
          <a:lstStyle/>
          <a:p>
            <a:pPr algn="ctr">
              <a:lnSpc>
                <a:spcPts val="1348"/>
              </a:lnSpc>
            </a:pPr>
            <a:r>
              <a:rPr lang="en-US" sz="963" b="1" spc="104" dirty="0">
                <a:solidFill>
                  <a:srgbClr val="F25D23"/>
                </a:solidFill>
                <a:latin typeface="Arvo Bold"/>
                <a:ea typeface="Arvo Bold"/>
                <a:cs typeface="Arvo Bold"/>
                <a:sym typeface="Arvo Bold"/>
              </a:rPr>
              <a:t>WWW.THESTAND.ORG.AU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337</Words>
  <Application>Microsoft Office PowerPoint</Application>
  <PresentationFormat>Custom</PresentationFormat>
  <Paragraphs>33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Open Sans Bold Italics</vt:lpstr>
      <vt:lpstr>Calibri</vt:lpstr>
      <vt:lpstr>Arial</vt:lpstr>
      <vt:lpstr>Montserrat Bold</vt:lpstr>
      <vt:lpstr>Arvo Bold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DVAP (simplified)</dc:title>
  <dc:creator>Nikita Miller</dc:creator>
  <cp:lastModifiedBy>Simone Wearne</cp:lastModifiedBy>
  <cp:revision>7</cp:revision>
  <dcterms:created xsi:type="dcterms:W3CDTF">2006-08-16T00:00:00Z</dcterms:created>
  <dcterms:modified xsi:type="dcterms:W3CDTF">2025-09-18T06:39:09Z</dcterms:modified>
  <dc:identifier>DAGXv7oC_BE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a614bb-7b8e-4b4e-afa5-3fac8d0b6cac_Enabled">
    <vt:lpwstr>true</vt:lpwstr>
  </property>
  <property fmtid="{D5CDD505-2E9C-101B-9397-08002B2CF9AE}" pid="3" name="MSIP_Label_41a614bb-7b8e-4b4e-afa5-3fac8d0b6cac_SetDate">
    <vt:lpwstr>2025-09-10T01:08:42Z</vt:lpwstr>
  </property>
  <property fmtid="{D5CDD505-2E9C-101B-9397-08002B2CF9AE}" pid="4" name="MSIP_Label_41a614bb-7b8e-4b4e-afa5-3fac8d0b6cac_Method">
    <vt:lpwstr>Standard</vt:lpwstr>
  </property>
  <property fmtid="{D5CDD505-2E9C-101B-9397-08002B2CF9AE}" pid="5" name="MSIP_Label_41a614bb-7b8e-4b4e-afa5-3fac8d0b6cac_Name">
    <vt:lpwstr>OFFICIAL</vt:lpwstr>
  </property>
  <property fmtid="{D5CDD505-2E9C-101B-9397-08002B2CF9AE}" pid="6" name="MSIP_Label_41a614bb-7b8e-4b4e-afa5-3fac8d0b6cac_SiteId">
    <vt:lpwstr>435f6007-b395-4841-9bdb-dcba52302216</vt:lpwstr>
  </property>
  <property fmtid="{D5CDD505-2E9C-101B-9397-08002B2CF9AE}" pid="7" name="MSIP_Label_41a614bb-7b8e-4b4e-afa5-3fac8d0b6cac_ActionId">
    <vt:lpwstr>a36db80a-ab01-446a-b487-2469539859ca</vt:lpwstr>
  </property>
  <property fmtid="{D5CDD505-2E9C-101B-9397-08002B2CF9AE}" pid="8" name="MSIP_Label_41a614bb-7b8e-4b4e-afa5-3fac8d0b6cac_ContentBits">
    <vt:lpwstr>2</vt:lpwstr>
  </property>
  <property fmtid="{D5CDD505-2E9C-101B-9397-08002B2CF9AE}" pid="9" name="MSIP_Label_41a614bb-7b8e-4b4e-afa5-3fac8d0b6cac_Tag">
    <vt:lpwstr>10, 3, 0, 1</vt:lpwstr>
  </property>
  <property fmtid="{D5CDD505-2E9C-101B-9397-08002B2CF9AE}" pid="10" name="ClassificationContentMarkingFooterLocations">
    <vt:lpwstr>Office Theme:8</vt:lpwstr>
  </property>
  <property fmtid="{D5CDD505-2E9C-101B-9397-08002B2CF9AE}" pid="11" name="ClassificationContentMarkingFooterText">
    <vt:lpwstr>OFFICIAL</vt:lpwstr>
  </property>
</Properties>
</file>